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7" r:id="rId4"/>
  </p:sldMasterIdLst>
  <p:notesMasterIdLst>
    <p:notesMasterId r:id="rId65"/>
  </p:notesMasterIdLst>
  <p:sldIdLst>
    <p:sldId id="256" r:id="rId5"/>
    <p:sldId id="257" r:id="rId6"/>
    <p:sldId id="307" r:id="rId7"/>
    <p:sldId id="277" r:id="rId8"/>
    <p:sldId id="278" r:id="rId9"/>
    <p:sldId id="279" r:id="rId10"/>
    <p:sldId id="280" r:id="rId11"/>
    <p:sldId id="384" r:id="rId12"/>
    <p:sldId id="385" r:id="rId13"/>
    <p:sldId id="281" r:id="rId14"/>
    <p:sldId id="282" r:id="rId15"/>
    <p:sldId id="283" r:id="rId16"/>
    <p:sldId id="284" r:id="rId17"/>
    <p:sldId id="285" r:id="rId18"/>
    <p:sldId id="290" r:id="rId19"/>
    <p:sldId id="286" r:id="rId20"/>
    <p:sldId id="287" r:id="rId21"/>
    <p:sldId id="308" r:id="rId22"/>
    <p:sldId id="258" r:id="rId23"/>
    <p:sldId id="259" r:id="rId24"/>
    <p:sldId id="297" r:id="rId25"/>
    <p:sldId id="262" r:id="rId26"/>
    <p:sldId id="263" r:id="rId27"/>
    <p:sldId id="264" r:id="rId28"/>
    <p:sldId id="269" r:id="rId29"/>
    <p:sldId id="271" r:id="rId30"/>
    <p:sldId id="272" r:id="rId31"/>
    <p:sldId id="274" r:id="rId32"/>
    <p:sldId id="260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9" r:id="rId41"/>
    <p:sldId id="310" r:id="rId42"/>
    <p:sldId id="311" r:id="rId43"/>
    <p:sldId id="320" r:id="rId44"/>
    <p:sldId id="321" r:id="rId45"/>
    <p:sldId id="322" r:id="rId46"/>
    <p:sldId id="323" r:id="rId47"/>
    <p:sldId id="356" r:id="rId48"/>
    <p:sldId id="357" r:id="rId49"/>
    <p:sldId id="358" r:id="rId50"/>
    <p:sldId id="379" r:id="rId51"/>
    <p:sldId id="331" r:id="rId52"/>
    <p:sldId id="332" r:id="rId53"/>
    <p:sldId id="333" r:id="rId54"/>
    <p:sldId id="334" r:id="rId55"/>
    <p:sldId id="371" r:id="rId56"/>
    <p:sldId id="374" r:id="rId57"/>
    <p:sldId id="375" r:id="rId58"/>
    <p:sldId id="376" r:id="rId59"/>
    <p:sldId id="377" r:id="rId60"/>
    <p:sldId id="380" r:id="rId61"/>
    <p:sldId id="381" r:id="rId62"/>
    <p:sldId id="382" r:id="rId63"/>
    <p:sldId id="383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8" autoAdjust="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0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C45-0AA1-1D45-A64E-C92E8B13F556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BE503-023A-2947-A820-4835B27BB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73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uyjbi5zu2m5qjrp/5-20byRHEA5.mov?dl=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0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Visually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game 20-5 is fast with lots of missiles. The player just has a few opportunities to kill all the aliens before the rain of bullets kills it for sure. Games are typically short,because it's killed or be killed. Example video: https://youtu.be/PWHGM_Bd6Jw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216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41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game 5-20 is different. There are many more aliens and they move fast, but their firing rate is smaller so a very reactive agent can dodge the bullets. Games are longer - it'd make sense if the player is more concentrated in dodging bullets than shooting to kill (and also corroborated by the timesteps shown in the numbers above). Example video: https://youtu.be/t6usa_f9jig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28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7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Diego 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959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80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465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745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07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16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://www.ptsp-game.ne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3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3.mp4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IGResearch/GVGAI/wiki/VGDL-Languag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Xivet4hnF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Game Design Part II</a:t>
            </a:r>
            <a:br>
              <a:rPr lang="en-US" dirty="0"/>
            </a:br>
            <a:r>
              <a:rPr lang="en-US" dirty="0"/>
              <a:t>Monte Carlo Tree Search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Diego Perez-Liebana</a:t>
            </a:r>
          </a:p>
        </p:txBody>
      </p:sp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6478"/>
            <a:ext cx="8291264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UCB1 (typically found in the literature in this form):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Q(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): Q-value of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(average of rewards after taking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).</a:t>
            </a:r>
          </a:p>
          <a:p>
            <a:r>
              <a:rPr lang="en-US" dirty="0">
                <a:sym typeface="Wingdings" panose="05000000000000000000" pitchFamily="2" charset="2"/>
              </a:rPr>
              <a:t>N(s): Times the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has been visited.</a:t>
            </a:r>
          </a:p>
          <a:p>
            <a:r>
              <a:rPr lang="en-US" dirty="0">
                <a:sym typeface="Wingdings" panose="05000000000000000000" pitchFamily="2" charset="2"/>
              </a:rPr>
              <a:t>N(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): Times the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has been picked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C: Balances between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exploitation </a:t>
            </a:r>
            <a:r>
              <a:rPr lang="en-US" dirty="0">
                <a:sym typeface="Wingdings" panose="05000000000000000000" pitchFamily="2" charset="2"/>
              </a:rPr>
              <a:t>(Q term) and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exploration </a:t>
            </a:r>
            <a:r>
              <a:rPr lang="en-US" dirty="0">
                <a:sym typeface="Wingdings" panose="05000000000000000000" pitchFamily="2" charset="2"/>
              </a:rPr>
              <a:t>(square root).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Value of C is application dependent.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Example: single player games with rewards in [0,1]:   </a:t>
            </a:r>
            <a:r>
              <a:rPr lang="en-US" i="1" dirty="0">
                <a:sym typeface="Wingdings" panose="05000000000000000000" pitchFamily="2" charset="2"/>
              </a:rPr>
              <a:t>C = SQRT(2)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447" y="2093974"/>
            <a:ext cx="4860032" cy="10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UCB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728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a </a:t>
            </a:r>
            <a:r>
              <a:rPr lang="en-GB" dirty="0">
                <a:solidFill>
                  <a:srgbClr val="E46C0A"/>
                </a:solidFill>
              </a:rPr>
              <a:t>bandit-based </a:t>
            </a:r>
            <a:r>
              <a:rPr lang="en-GB" dirty="0"/>
              <a:t>simulation policy </a:t>
            </a:r>
            <a:r>
              <a:rPr lang="en-GB" dirty="0">
                <a:latin typeface="Symbol" panose="05050102010706020507" pitchFamily="18" charset="2"/>
              </a:rPr>
              <a:t>p, </a:t>
            </a:r>
            <a:r>
              <a:rPr lang="en-GB" dirty="0">
                <a:latin typeface="+mj-lt"/>
              </a:rPr>
              <a:t>that picks actions uniformly at random: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Note that the policy </a:t>
            </a:r>
            <a:r>
              <a:rPr lang="en-GB" dirty="0">
                <a:latin typeface="Symbol" panose="05050102010706020507" pitchFamily="18" charset="2"/>
              </a:rPr>
              <a:t>p</a:t>
            </a:r>
            <a:r>
              <a:rPr lang="en-GB" dirty="0">
                <a:latin typeface="+mj-lt"/>
              </a:rPr>
              <a:t> </a:t>
            </a:r>
            <a:r>
              <a:rPr lang="en-GB" dirty="0">
                <a:solidFill>
                  <a:srgbClr val="E46C0A"/>
                </a:solidFill>
                <a:latin typeface="+mj-lt"/>
              </a:rPr>
              <a:t>improves</a:t>
            </a:r>
            <a:r>
              <a:rPr lang="en-GB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GB" dirty="0">
                <a:latin typeface="+mj-lt"/>
              </a:rPr>
              <a:t>at each episode!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1988840"/>
            <a:ext cx="3672408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Iteratively, apply K episodes (iterations).</a:t>
            </a:r>
          </a:p>
          <a:p>
            <a:r>
              <a:rPr lang="en-GB" dirty="0"/>
              <a:t>Select the first action from S</a:t>
            </a:r>
            <a:r>
              <a:rPr lang="en-GB" baseline="-25000" dirty="0"/>
              <a:t>t</a:t>
            </a:r>
            <a:r>
              <a:rPr lang="en-GB" dirty="0"/>
              <a:t> with a bandit-based policy (UCB1, or any other UCB).</a:t>
            </a:r>
          </a:p>
          <a:p>
            <a:r>
              <a:rPr lang="en-GB" dirty="0"/>
              <a:t>Pick actions uniformly at random until reaching terminal state or pre-defined depth.</a:t>
            </a:r>
          </a:p>
          <a:p>
            <a:r>
              <a:rPr lang="en-GB" dirty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>
                <a:sym typeface="Wingdings" panose="05000000000000000000" pitchFamily="2" charset="2"/>
              </a:rPr>
              <a:t>Pick the action that leads to the highest average reward after K episodes.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916832"/>
            <a:ext cx="3890808" cy="37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5853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the </a:t>
            </a:r>
            <a:r>
              <a:rPr lang="en-GB" dirty="0">
                <a:solidFill>
                  <a:srgbClr val="E46C0A"/>
                </a:solidFill>
              </a:rPr>
              <a:t>current </a:t>
            </a:r>
            <a:r>
              <a:rPr lang="en-GB" dirty="0"/>
              <a:t>simulation policy </a:t>
            </a:r>
            <a:r>
              <a:rPr lang="en-GB" dirty="0">
                <a:latin typeface="Symbol" panose="05050102010706020507" pitchFamily="18" charset="2"/>
              </a:rPr>
              <a:t>p:</a:t>
            </a:r>
            <a:endParaRPr lang="en-GB" dirty="0"/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For each action a </a:t>
            </a:r>
            <a:r>
              <a:rPr lang="en-GB" dirty="0">
                <a:latin typeface="Symbol" panose="05050102010706020507" pitchFamily="18" charset="2"/>
              </a:rPr>
              <a:t>Î</a:t>
            </a:r>
            <a:r>
              <a:rPr lang="en-US" dirty="0"/>
              <a:t> A: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Simulate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K episodes from current state </a:t>
            </a:r>
            <a:r>
              <a:rPr lang="en-US" i="1" dirty="0"/>
              <a:t>S</a:t>
            </a:r>
            <a:r>
              <a:rPr lang="en-US" i="1" baseline="-25000" dirty="0"/>
              <a:t>t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Each episode is run until reaching a terminal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i="1" baseline="-25000" dirty="0">
                <a:sym typeface="Wingdings" panose="05000000000000000000" pitchFamily="2" charset="2"/>
              </a:rPr>
              <a:t>T</a:t>
            </a:r>
            <a:r>
              <a:rPr lang="en-US" dirty="0">
                <a:sym typeface="Wingdings" panose="05000000000000000000" pitchFamily="2" charset="2"/>
              </a:rPr>
              <a:t>, with an associated reward</a:t>
            </a:r>
            <a:r>
              <a:rPr lang="en-US" i="1" dirty="0">
                <a:sym typeface="Wingdings" panose="05000000000000000000" pitchFamily="2" charset="2"/>
              </a:rPr>
              <a:t> R</a:t>
            </a:r>
            <a:r>
              <a:rPr lang="en-US" i="1" baseline="-25000" dirty="0">
                <a:sym typeface="Wingdings" panose="05000000000000000000" pitchFamily="2" charset="2"/>
              </a:rPr>
              <a:t>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(or a number of moves is reached).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Compute Mean/Expected Return for each action (Monte Carlo evaluation)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Build a search tree containing visited states and actions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/>
              <a:t>Recommendation Policy: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Select action to apply with highest Expected Return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(greedy recommendation policy)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3" y="5430586"/>
            <a:ext cx="3401679" cy="6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Simulation-Based Search: Building a tree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8241"/>
            <a:ext cx="8229600" cy="56886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Applying and UCB policy, adding a node (state) at each iteration, the tree grows asymmetrically, towards the most promising parts of the search space.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is, however, limited by how far can we look ahead into the future (less than with random roll-outs outside the tree – the tree would be too big!).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08" y="2434480"/>
            <a:ext cx="7236296" cy="30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6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3384"/>
            <a:ext cx="8229600" cy="55446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Adding Monte Carlo simulations (or roll-outs) after adding a new node to the tree: </a:t>
            </a:r>
            <a:r>
              <a:rPr lang="en-GB" dirty="0">
                <a:solidFill>
                  <a:srgbClr val="E46C0A"/>
                </a:solidFill>
              </a:rPr>
              <a:t>Monte Carlo Tree Search.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GB" dirty="0"/>
              <a:t>2 different policies are used on each episode:</a:t>
            </a:r>
            <a:endParaRPr lang="en-US" dirty="0"/>
          </a:p>
          <a:p>
            <a:pPr lvl="1"/>
            <a:r>
              <a:rPr lang="en-US" dirty="0">
                <a:solidFill>
                  <a:srgbClr val="E46C0A"/>
                </a:solidFill>
              </a:rPr>
              <a:t>Tree Policy: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/>
              <a:t>Improves</a:t>
            </a:r>
            <a:r>
              <a:rPr lang="en-US" dirty="0"/>
              <a:t> on each iteration. It is used while the simulation is </a:t>
            </a:r>
            <a:r>
              <a:rPr lang="en-US" sz="2600" dirty="0">
                <a:solidFill>
                  <a:srgbClr val="E46C0A"/>
                </a:solidFill>
              </a:rPr>
              <a:t>in the tree</a:t>
            </a:r>
            <a:r>
              <a:rPr lang="en-US" dirty="0"/>
              <a:t>. Some naming </a:t>
            </a:r>
            <a:r>
              <a:rPr lang="en-US" i="1" dirty="0"/>
              <a:t>conventions</a:t>
            </a:r>
            <a:r>
              <a:rPr lang="en-US" dirty="0"/>
              <a:t>: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/>
              <a:t>MCTS with </a:t>
            </a:r>
            <a:r>
              <a:rPr lang="en-US" dirty="0">
                <a:solidFill>
                  <a:srgbClr val="E46C0A"/>
                </a:solidFill>
              </a:rPr>
              <a:t>any </a:t>
            </a:r>
            <a:r>
              <a:rPr lang="en-US" dirty="0"/>
              <a:t>UCB tree selection policy.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Plain 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/>
              <a:t>MCTS with UCB1 as tree selection policy.</a:t>
            </a:r>
          </a:p>
          <a:p>
            <a:pPr lvl="1"/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Default Policy: </a:t>
            </a:r>
            <a:r>
              <a:rPr lang="en-US" dirty="0">
                <a:sym typeface="Wingdings" panose="05000000000000000000" pitchFamily="2" charset="2"/>
              </a:rPr>
              <a:t>It is </a:t>
            </a:r>
            <a:r>
              <a:rPr lang="en-US" b="1" dirty="0">
                <a:sym typeface="Wingdings" panose="05000000000000000000" pitchFamily="2" charset="2"/>
              </a:rPr>
              <a:t>fixed</a:t>
            </a:r>
            <a:r>
              <a:rPr lang="en-US" dirty="0">
                <a:sym typeface="Wingdings" panose="05000000000000000000" pitchFamily="2" charset="2"/>
              </a:rPr>
              <a:t> through all iterations. It is used while the simulation is </a:t>
            </a:r>
            <a:r>
              <a:rPr lang="en-US" sz="2100" dirty="0">
                <a:solidFill>
                  <a:srgbClr val="E46C0A"/>
                </a:solidFill>
                <a:sym typeface="Wingdings" panose="05000000000000000000" pitchFamily="2" charset="2"/>
              </a:rPr>
              <a:t>outside the tree</a:t>
            </a:r>
            <a:r>
              <a:rPr lang="en-US" dirty="0">
                <a:sym typeface="Wingdings" panose="05000000000000000000" pitchFamily="2" charset="2"/>
              </a:rPr>
              <a:t>. Picks actions randomly.</a:t>
            </a:r>
            <a:endParaRPr lang="en-US" dirty="0"/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On each iteration: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Q(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 on each node of the tree is updated.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 do N(s) and N(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Tree policy </a:t>
            </a:r>
            <a:r>
              <a:rPr lang="en-GB" dirty="0">
                <a:latin typeface="Symbol" panose="05050102010706020507" pitchFamily="18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is based on Q (i.e., UCB, UCB1): </a:t>
            </a:r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improves</a:t>
            </a:r>
            <a:r>
              <a:rPr lang="en-US" sz="4600" dirty="0">
                <a:solidFill>
                  <a:srgbClr val="E46C0A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on each iteration!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Converges to optimal search tree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8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2978"/>
            <a:ext cx="8229600" cy="55446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4 Steps: 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endParaRPr lang="en-GB" sz="2000" b="1" dirty="0">
              <a:solidFill>
                <a:srgbClr val="0000FF"/>
              </a:solidFill>
            </a:endParaRPr>
          </a:p>
          <a:p>
            <a:r>
              <a:rPr lang="en-GB" sz="2000" b="1" dirty="0">
                <a:solidFill>
                  <a:srgbClr val="E46C0A"/>
                </a:solidFill>
              </a:rPr>
              <a:t>1. Tree selection: </a:t>
            </a:r>
            <a:r>
              <a:rPr lang="en-GB" sz="2000" dirty="0"/>
              <a:t>Following the </a:t>
            </a:r>
            <a:r>
              <a:rPr lang="en-GB" sz="2000" b="1" dirty="0"/>
              <a:t>tree policy </a:t>
            </a:r>
            <a:r>
              <a:rPr lang="en-GB" sz="2000" dirty="0"/>
              <a:t>(i.e. UCB1), navigate the tree until reaching a node with at least one child state </a:t>
            </a:r>
            <a:r>
              <a:rPr lang="en-GB" sz="2000" b="1" dirty="0"/>
              <a:t>not</a:t>
            </a:r>
            <a:r>
              <a:rPr lang="en-GB" sz="2000" dirty="0"/>
              <a:t> in the tree (this is, not all actions have been picked from that state in the tree).</a:t>
            </a:r>
            <a:endParaRPr lang="en-US" sz="2000" dirty="0"/>
          </a:p>
          <a:p>
            <a:r>
              <a:rPr lang="en-US" sz="2000" b="1" dirty="0">
                <a:solidFill>
                  <a:srgbClr val="E46C0A"/>
                </a:solidFill>
                <a:sym typeface="Wingdings" panose="05000000000000000000" pitchFamily="2" charset="2"/>
              </a:rPr>
              <a:t>2. Expansion: </a:t>
            </a:r>
            <a:r>
              <a:rPr lang="en-US" sz="2000" dirty="0">
                <a:sym typeface="Wingdings" panose="05000000000000000000" pitchFamily="2" charset="2"/>
              </a:rPr>
              <a:t>Add a new node in the tree, as a child of the node reached in the tree selection step.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8584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353"/>
            <a:ext cx="8229600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4 Steps: 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GB" sz="2000" b="1" dirty="0">
                <a:solidFill>
                  <a:srgbClr val="E46C0A"/>
                </a:solidFill>
              </a:rPr>
              <a:t>3. Monte Carlo simulation: </a:t>
            </a:r>
            <a:r>
              <a:rPr lang="en-GB" sz="2000" dirty="0"/>
              <a:t>Following the </a:t>
            </a:r>
            <a:r>
              <a:rPr lang="en-GB" sz="2000" b="1" dirty="0"/>
              <a:t>default policy </a:t>
            </a:r>
            <a:r>
              <a:rPr lang="en-GB" sz="2000" dirty="0"/>
              <a:t>(picking actions uniformly at random), advance the state until a terminal state (game end) or a pre-defined maximum number of steps. The state at the end of the simulation is evaluated (this is, retrieve </a:t>
            </a:r>
            <a:r>
              <a:rPr lang="en-GB" sz="2000" b="1" dirty="0">
                <a:solidFill>
                  <a:srgbClr val="E46C0A"/>
                </a:solidFill>
              </a:rPr>
              <a:t>R</a:t>
            </a:r>
            <a:r>
              <a:rPr lang="en-GB" sz="2000" b="1" baseline="-25000" dirty="0">
                <a:solidFill>
                  <a:srgbClr val="E46C0A"/>
                </a:solidFill>
              </a:rPr>
              <a:t>T</a:t>
            </a:r>
            <a:r>
              <a:rPr lang="en-GB" sz="2000" dirty="0"/>
              <a:t>).</a:t>
            </a:r>
          </a:p>
          <a:p>
            <a:r>
              <a:rPr lang="en-US" sz="2000" b="1" dirty="0">
                <a:solidFill>
                  <a:srgbClr val="E46C0A"/>
                </a:solidFill>
                <a:sym typeface="Wingdings" panose="05000000000000000000" pitchFamily="2" charset="2"/>
              </a:rPr>
              <a:t>4. Back-propagation: </a:t>
            </a:r>
            <a:r>
              <a:rPr lang="en-US" sz="2000" dirty="0">
                <a:sym typeface="Wingdings" panose="05000000000000000000" pitchFamily="2" charset="2"/>
              </a:rPr>
              <a:t>Update the values of Q(</a:t>
            </a:r>
            <a:r>
              <a:rPr lang="en-US" sz="2000" dirty="0" err="1">
                <a:sym typeface="Wingdings" panose="05000000000000000000" pitchFamily="2" charset="2"/>
              </a:rPr>
              <a:t>s,a</a:t>
            </a:r>
            <a:r>
              <a:rPr lang="en-US" sz="2000" dirty="0">
                <a:sym typeface="Wingdings" panose="05000000000000000000" pitchFamily="2" charset="2"/>
              </a:rPr>
              <a:t>), N(s) and N(</a:t>
            </a:r>
            <a:r>
              <a:rPr lang="en-US" sz="2000" dirty="0" err="1">
                <a:sym typeface="Wingdings" panose="05000000000000000000" pitchFamily="2" charset="2"/>
              </a:rPr>
              <a:t>s,a</a:t>
            </a:r>
            <a:r>
              <a:rPr lang="en-US" sz="2000" dirty="0">
                <a:sym typeface="Wingdings" panose="05000000000000000000" pitchFamily="2" charset="2"/>
              </a:rPr>
              <a:t>) of the nodes visited in the tree during steps 1 and 2. 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7949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603"/>
            <a:ext cx="8229600" cy="55446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Highly selective best-first search.</a:t>
            </a:r>
          </a:p>
          <a:p>
            <a:r>
              <a:rPr lang="en-GB" dirty="0">
                <a:sym typeface="Wingdings" panose="05000000000000000000" pitchFamily="2" charset="2"/>
              </a:rPr>
              <a:t>Evaluates states dynamically (not like Dynamic Programming).</a:t>
            </a:r>
          </a:p>
          <a:p>
            <a:r>
              <a:rPr lang="en-GB" dirty="0">
                <a:sym typeface="Wingdings" panose="05000000000000000000" pitchFamily="2" charset="2"/>
              </a:rPr>
              <a:t>Uses samples to break the curse of dimensionality.</a:t>
            </a:r>
          </a:p>
          <a:p>
            <a:r>
              <a:rPr lang="en-GB" dirty="0">
                <a:sym typeface="Wingdings" panose="05000000000000000000" pitchFamily="2" charset="2"/>
              </a:rPr>
              <a:t>Works in black-box models (only needs samples).</a:t>
            </a:r>
          </a:p>
          <a:p>
            <a:r>
              <a:rPr lang="en-GB" dirty="0">
                <a:sym typeface="Wingdings" panose="05000000000000000000" pitchFamily="2" charset="2"/>
              </a:rPr>
              <a:t>It is computationally efficient (good for real-time games).</a:t>
            </a:r>
          </a:p>
          <a:p>
            <a:r>
              <a:rPr lang="en-GB" dirty="0">
                <a:sym typeface="Wingdings" panose="05000000000000000000" pitchFamily="2" charset="2"/>
              </a:rPr>
              <a:t>It is </a:t>
            </a:r>
            <a:r>
              <a:rPr lang="en-GB" i="1" dirty="0">
                <a:sym typeface="Wingdings" panose="05000000000000000000" pitchFamily="2" charset="2"/>
              </a:rPr>
              <a:t>anytime</a:t>
            </a:r>
            <a:r>
              <a:rPr lang="en-GB" dirty="0">
                <a:sym typeface="Wingdings" panose="05000000000000000000" pitchFamily="2" charset="2"/>
              </a:rPr>
              <a:t>: it can be stopped at any value of K and return an action from the root at any moment in time.</a:t>
            </a:r>
          </a:p>
          <a:p>
            <a:r>
              <a:rPr lang="en-GB" dirty="0">
                <a:sym typeface="Wingdings" panose="05000000000000000000" pitchFamily="2" charset="2"/>
              </a:rPr>
              <a:t>It is </a:t>
            </a:r>
            <a:r>
              <a:rPr lang="en-GB" i="1" dirty="0">
                <a:sym typeface="Wingdings" panose="05000000000000000000" pitchFamily="2" charset="2"/>
              </a:rPr>
              <a:t>parallelizable</a:t>
            </a:r>
            <a:r>
              <a:rPr lang="en-GB" dirty="0">
                <a:sym typeface="Wingdings" panose="05000000000000000000" pitchFamily="2" charset="2"/>
              </a:rPr>
              <a:t>: run multiple iterations in parallel.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1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Monte Carlo Tree Search</a:t>
            </a:r>
          </a:p>
          <a:p>
            <a:endParaRPr lang="en-US" sz="2400" dirty="0"/>
          </a:p>
          <a:p>
            <a:r>
              <a:rPr lang="en-US" sz="2400" b="1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1839669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The Physical Travelling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78" y="2214563"/>
            <a:ext cx="8229600" cy="53265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Travelling Salesman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710758"/>
            <a:ext cx="2644195" cy="1649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256" y="3129673"/>
            <a:ext cx="386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E46C0A"/>
                </a:solidFill>
              </a:rPr>
              <a:t>Turn it into a real-time game!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575" y="4092319"/>
            <a:ext cx="249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Drive a ship.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29883" y="4092319"/>
            <a:ext cx="213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In a maze.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24" y="4660494"/>
            <a:ext cx="1873705" cy="174414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254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5" y="4683770"/>
            <a:ext cx="2184169" cy="17123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7068" y="411772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With constraints: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76056" y="4521119"/>
            <a:ext cx="4067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10 waypoints to reach.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1000 steps to visit next waypoint.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40ms to decide an action.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1s initialization.</a:t>
            </a:r>
          </a:p>
        </p:txBody>
      </p:sp>
    </p:spTree>
    <p:extLst>
      <p:ext uri="{BB962C8B-B14F-4D97-AF65-F5344CB8AC3E}">
        <p14:creationId xmlns:p14="http://schemas.microsoft.com/office/powerpoint/2010/main" val="16125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Monte Carlo Tree Search</a:t>
            </a:r>
          </a:p>
          <a:p>
            <a:endParaRPr lang="en-US" sz="2400" dirty="0"/>
          </a:p>
          <a:p>
            <a:r>
              <a:rPr lang="en-US" sz="2400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The Physical Travelling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667" cy="4525963"/>
          </a:xfrm>
        </p:spPr>
        <p:txBody>
          <a:bodyPr/>
          <a:lstStyle/>
          <a:p>
            <a:r>
              <a:rPr lang="en-GB" sz="2400" dirty="0"/>
              <a:t>Features some aspects of modern video games: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 err="1"/>
              <a:t>Pathfinding</a:t>
            </a:r>
            <a:r>
              <a:rPr lang="en-GB" sz="2000" dirty="0"/>
              <a:t>.</a:t>
            </a:r>
          </a:p>
          <a:p>
            <a:pPr lvl="1"/>
            <a:r>
              <a:rPr lang="en-GB" sz="2000" dirty="0"/>
              <a:t>Real-time game.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en-GB" sz="2400" dirty="0"/>
              <a:t>Competitions.</a:t>
            </a:r>
          </a:p>
          <a:p>
            <a:pPr lvl="1"/>
            <a:r>
              <a:rPr lang="en-GB" sz="2000" dirty="0">
                <a:hlinkClick r:id="rId4"/>
              </a:rPr>
              <a:t>www.ptsp-game.net</a:t>
            </a:r>
            <a:r>
              <a:rPr lang="en-GB" sz="2000" dirty="0"/>
              <a:t> (expired)</a:t>
            </a:r>
          </a:p>
          <a:p>
            <a:pPr lvl="1"/>
            <a:r>
              <a:rPr lang="en-GB" sz="2000" dirty="0"/>
              <a:t>WCCI/CIG 2012, CIG 2013</a:t>
            </a:r>
          </a:p>
          <a:p>
            <a:pPr lvl="2"/>
            <a:r>
              <a:rPr lang="en-GB" sz="1600" dirty="0"/>
              <a:t>Winner: MCTS.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5" name="greed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6056" y="2276872"/>
            <a:ext cx="3625687" cy="3777814"/>
          </a:xfrm>
          <a:prstGeom prst="rect">
            <a:avLst/>
          </a:prstGeom>
          <a:effectLst>
            <a:glow rad="127000">
              <a:srgbClr val="00B0F0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310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few important functions are key in the implementation of controllers with forward model: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State Advance (State s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, Action a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): </a:t>
            </a:r>
            <a:r>
              <a:rPr lang="en-GB" dirty="0"/>
              <a:t>Takes one state s</a:t>
            </a:r>
            <a:r>
              <a:rPr lang="en-GB" baseline="-25000" dirty="0"/>
              <a:t>1</a:t>
            </a:r>
            <a:r>
              <a:rPr lang="en-GB" dirty="0"/>
              <a:t> and an action a</a:t>
            </a:r>
            <a:r>
              <a:rPr lang="en-GB" baseline="-25000" dirty="0"/>
              <a:t>1</a:t>
            </a:r>
            <a:r>
              <a:rPr lang="en-GB" dirty="0"/>
              <a:t>, and returns the state reached after applying a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 from s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State Copy (State s): </a:t>
            </a:r>
            <a:r>
              <a:rPr lang="en-GB" dirty="0"/>
              <a:t>Returns a copy of a given state.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double Evaluate (State s): </a:t>
            </a:r>
            <a:r>
              <a:rPr lang="en-GB" dirty="0"/>
              <a:t>Assigns and returns a reward (</a:t>
            </a:r>
            <a:r>
              <a:rPr lang="en-GB" i="1" dirty="0" err="1"/>
              <a:t>r</a:t>
            </a:r>
            <a:r>
              <a:rPr lang="en-GB" i="1" baseline="-25000" dirty="0" err="1"/>
              <a:t>T</a:t>
            </a:r>
            <a:r>
              <a:rPr lang="en-GB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0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r>
              <a:rPr lang="en-GB" dirty="0"/>
              <a:t>Solving the PTSP – Score function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Heuristic to guide search algorithm when choosing next moves to make.</a:t>
            </a:r>
          </a:p>
          <a:p>
            <a:r>
              <a:rPr lang="en-GB" sz="2800" dirty="0"/>
              <a:t>Reward/Fitness for mid-game situations.</a:t>
            </a:r>
          </a:p>
          <a:p>
            <a:r>
              <a:rPr lang="en-GB" sz="2800" dirty="0"/>
              <a:t>Components:</a:t>
            </a:r>
          </a:p>
          <a:p>
            <a:pPr lvl="1"/>
            <a:r>
              <a:rPr lang="en-GB" sz="2400" dirty="0"/>
              <a:t>Distance to next waypoints in route.</a:t>
            </a:r>
          </a:p>
          <a:p>
            <a:pPr lvl="1"/>
            <a:r>
              <a:rPr lang="en-GB" sz="2400" dirty="0"/>
              <a:t>State (visited/unvisited) of next waypoints.</a:t>
            </a:r>
          </a:p>
          <a:p>
            <a:pPr lvl="1"/>
            <a:r>
              <a:rPr lang="en-GB" sz="2400" dirty="0"/>
              <a:t>Time spent since beginning of the game.</a:t>
            </a:r>
          </a:p>
          <a:p>
            <a:pPr lvl="1"/>
            <a:r>
              <a:rPr lang="en-GB" sz="2400" dirty="0"/>
              <a:t>Collision penalization.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73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744" cy="4525963"/>
          </a:xfrm>
        </p:spPr>
        <p:txBody>
          <a:bodyPr/>
          <a:lstStyle/>
          <a:p>
            <a:r>
              <a:rPr lang="en-GB" dirty="0"/>
              <a:t>Monte Carlo (MC)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20888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20888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20888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2" y="2420888"/>
            <a:ext cx="2857143" cy="380952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287632" y="4869161"/>
            <a:ext cx="5616624" cy="144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10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MC methods for long term planning:</a:t>
            </a:r>
          </a:p>
          <a:p>
            <a:pPr lvl="1"/>
            <a:r>
              <a:rPr lang="en-GB" sz="2000" dirty="0"/>
              <a:t>Unsuitable for Long-term planning.</a:t>
            </a:r>
          </a:p>
          <a:p>
            <a:pPr lvl="1"/>
            <a:r>
              <a:rPr lang="en-GB" sz="2000" dirty="0"/>
              <a:t>Terminal states not reached.</a:t>
            </a:r>
          </a:p>
          <a:p>
            <a:pPr marL="457200" lvl="1" indent="0">
              <a:buFontTx/>
              <a:buNone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420888"/>
            <a:ext cx="2677607" cy="161990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79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278259"/>
            <a:ext cx="2610905" cy="173425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GB" dirty="0"/>
              <a:t>Monte Carlo Tree Search (MCTS)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23928" y="4149080"/>
            <a:ext cx="5616624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Monte Carlo Tree Search:</a:t>
            </a:r>
          </a:p>
          <a:p>
            <a:pPr lvl="1"/>
            <a:r>
              <a:rPr lang="en-GB" sz="2400" dirty="0"/>
              <a:t>Builds an asymmetric tree.</a:t>
            </a:r>
          </a:p>
          <a:p>
            <a:pPr lvl="1"/>
            <a:r>
              <a:rPr lang="en-GB" sz="2400" dirty="0"/>
              <a:t>Further look ahead.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13383"/>
            <a:ext cx="2857143" cy="38095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13383"/>
            <a:ext cx="2857143" cy="38095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1" y="2413383"/>
            <a:ext cx="2857143" cy="38095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803022"/>
            <a:ext cx="895712" cy="5812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8100"/>
          </a:effectLst>
        </p:spPr>
      </p:pic>
      <p:sp>
        <p:nvSpPr>
          <p:cNvPr id="30" name="TextBox 29"/>
          <p:cNvSpPr txBox="1"/>
          <p:nvPr/>
        </p:nvSpPr>
        <p:spPr>
          <a:xfrm>
            <a:off x="107504" y="6356350"/>
            <a:ext cx="8928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2400" dirty="0">
                <a:solidFill>
                  <a:srgbClr val="E46C0A"/>
                </a:solidFill>
              </a:rPr>
              <a:t>Even this is usually insufficient: time and search space size…</a:t>
            </a:r>
          </a:p>
          <a:p>
            <a:endParaRPr lang="en-GB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Including the route planner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756149"/>
          </a:xfrm>
        </p:spPr>
        <p:txBody>
          <a:bodyPr>
            <a:normAutofit/>
          </a:bodyPr>
          <a:lstStyle/>
          <a:p>
            <a:r>
              <a:rPr lang="en-GB" dirty="0"/>
              <a:t>Question: Is any order better than none?</a:t>
            </a:r>
          </a:p>
          <a:p>
            <a:endParaRPr lang="en-GB" dirty="0"/>
          </a:p>
          <a:p>
            <a:r>
              <a:rPr lang="en-GB" dirty="0"/>
              <a:t>Solve TSP:</a:t>
            </a:r>
          </a:p>
          <a:p>
            <a:pPr lvl="1"/>
            <a:r>
              <a:rPr lang="en-GB" dirty="0"/>
              <a:t>Branch and Bound algorithm.</a:t>
            </a:r>
          </a:p>
          <a:p>
            <a:pPr lvl="1"/>
            <a:r>
              <a:rPr lang="en-GB" dirty="0"/>
              <a:t>Cost between waypoints: Euclidean distance.</a:t>
            </a:r>
          </a:p>
          <a:p>
            <a:endParaRPr lang="en-GB" dirty="0"/>
          </a:p>
          <a:p>
            <a:r>
              <a:rPr lang="en-GB" dirty="0"/>
              <a:t>Cost between waypoints: A* path cost.</a:t>
            </a:r>
          </a:p>
          <a:p>
            <a:r>
              <a:rPr lang="en-GB" dirty="0"/>
              <a:t>Can we improve it further?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05688" y="1600201"/>
            <a:ext cx="1008112" cy="596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46C0A"/>
                </a:solidFill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404723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20310"/>
            <a:ext cx="852188" cy="498530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8" name="optO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3130" y="1453216"/>
            <a:ext cx="2487141" cy="5192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56792"/>
            <a:ext cx="919438" cy="489654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7" name="noOpt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8793" y="1416735"/>
            <a:ext cx="2487141" cy="51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r>
              <a:rPr lang="en-GB" sz="2300" dirty="0"/>
              <a:t>Interdependency between long- and short-term planning</a:t>
            </a:r>
          </a:p>
          <a:p>
            <a:r>
              <a:rPr lang="en-GB" sz="2300" dirty="0"/>
              <a:t>Use the proper MCTS driver is prohibitively costly</a:t>
            </a:r>
          </a:p>
          <a:p>
            <a:r>
              <a:rPr lang="en-GB" sz="2300" dirty="0"/>
              <a:t>Add turn angles to the cost of the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03919"/>
            <a:ext cx="2704762" cy="23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03307"/>
            <a:ext cx="270547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74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</a:t>
            </a:r>
            <a:r>
              <a:rPr lang="en-GB" dirty="0" err="1"/>
              <a:t>vs</a:t>
            </a:r>
            <a:r>
              <a:rPr lang="en-GB" dirty="0"/>
              <a:t> Short-term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Long-term vs. Short-term planning.</a:t>
            </a:r>
          </a:p>
          <a:p>
            <a:pPr lvl="1"/>
            <a:r>
              <a:rPr lang="en-GB" dirty="0"/>
              <a:t>Tree-search limitations and long-term planning in real-time games.</a:t>
            </a:r>
          </a:p>
          <a:p>
            <a:r>
              <a:rPr lang="en-GB" dirty="0"/>
              <a:t>PTSP</a:t>
            </a:r>
          </a:p>
          <a:p>
            <a:pPr lvl="1"/>
            <a:r>
              <a:rPr lang="en-GB" dirty="0"/>
              <a:t>Optimal distance-based TSP solution</a:t>
            </a:r>
          </a:p>
          <a:p>
            <a:pPr marL="57150" indent="0" algn="ctr">
              <a:buNone/>
            </a:pPr>
            <a:r>
              <a:rPr lang="en-GB" dirty="0">
                <a:latin typeface="Symbol" pitchFamily="18" charset="2"/>
              </a:rPr>
              <a:t>¹</a:t>
            </a:r>
          </a:p>
          <a:p>
            <a:pPr marL="457200" lvl="1" indent="0">
              <a:buNone/>
            </a:pPr>
            <a:r>
              <a:rPr lang="en-GB" dirty="0"/>
              <a:t>   Optimal physics-based TSP solution.</a:t>
            </a:r>
          </a:p>
          <a:p>
            <a:pPr lvl="1"/>
            <a:r>
              <a:rPr lang="en-GB" dirty="0"/>
              <a:t>Game Level Design</a:t>
            </a:r>
          </a:p>
          <a:p>
            <a:pPr lvl="2"/>
            <a:r>
              <a:rPr lang="en-GB" dirty="0"/>
              <a:t>Challenging maps for PTSP.</a:t>
            </a:r>
          </a:p>
          <a:p>
            <a:pPr lvl="2"/>
            <a:r>
              <a:rPr lang="en-GB" b="1" i="1" dirty="0"/>
              <a:t>Automated Map Generation for the Physical Travelling Salesman Problem. </a:t>
            </a:r>
            <a:r>
              <a:rPr lang="en-GB" dirty="0"/>
              <a:t>Diego Perez, Julian </a:t>
            </a:r>
            <a:r>
              <a:rPr lang="en-GB" dirty="0" err="1"/>
              <a:t>Togelius</a:t>
            </a:r>
            <a:r>
              <a:rPr lang="en-GB" dirty="0"/>
              <a:t>, </a:t>
            </a:r>
            <a:r>
              <a:rPr lang="en-GB" dirty="0" err="1"/>
              <a:t>Spyridon</a:t>
            </a:r>
            <a:r>
              <a:rPr lang="en-GB" dirty="0"/>
              <a:t> </a:t>
            </a:r>
            <a:r>
              <a:rPr lang="en-GB" dirty="0" err="1"/>
              <a:t>Samothrakis</a:t>
            </a:r>
            <a:r>
              <a:rPr lang="en-GB" dirty="0"/>
              <a:t>, Philipp </a:t>
            </a:r>
            <a:r>
              <a:rPr lang="en-GB" dirty="0" err="1"/>
              <a:t>Rolhfshagen</a:t>
            </a:r>
            <a:r>
              <a:rPr lang="en-GB" dirty="0"/>
              <a:t> and Simon M. Lucas, in IEEE Transactions on Evolutionary Computation, 18:5, pp. 708–720, 2013. </a:t>
            </a:r>
          </a:p>
          <a:p>
            <a:pPr lvl="2"/>
            <a:endParaRPr lang="en-GB" dirty="0"/>
          </a:p>
          <a:p>
            <a:pPr marL="457200" lvl="1" indent="0" algn="ctr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2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Solving the PTSP – TSP Solvers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28800"/>
            <a:ext cx="4463050" cy="4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Monte Carlo Tree Search</a:t>
            </a:r>
          </a:p>
          <a:p>
            <a:endParaRPr lang="en-US" sz="2400" dirty="0"/>
          </a:p>
          <a:p>
            <a:r>
              <a:rPr lang="en-US" sz="2400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2476746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03DE-DC38-BB45-BECE-82B467D8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2383-738D-8643-9150-1F3F24682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Search space: possible maps for the PTSP</a:t>
            </a:r>
          </a:p>
          <a:p>
            <a:endParaRPr lang="en-US" dirty="0"/>
          </a:p>
          <a:p>
            <a:r>
              <a:rPr lang="en-US" dirty="0"/>
              <a:t>Each map is represented by an array of floating point values (L lines, S rectangles):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b="1" dirty="0"/>
              <a:t>Problem: </a:t>
            </a:r>
            <a:r>
              <a:rPr lang="en-GB" dirty="0"/>
              <a:t>Feasibility of maps. All waypoints must be reachable from the ship’s initial location. Some maps (individuals) are infeasible and must be discarded (or given a very low fitness).</a:t>
            </a:r>
          </a:p>
          <a:p>
            <a:endParaRPr lang="en-GB" dirty="0"/>
          </a:p>
          <a:p>
            <a:r>
              <a:rPr lang="en-GB" b="1" dirty="0"/>
              <a:t>Evolutionary Algorithm: </a:t>
            </a:r>
            <a:r>
              <a:rPr lang="en-GB" dirty="0"/>
              <a:t>CMA-ES.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DF71A-27AF-0442-AC7C-035A84B5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85" y="3001112"/>
            <a:ext cx="5236830" cy="10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8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C30C-D531-2542-99B4-BAFB0E38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Simulation-based evaluation function:</a:t>
            </a:r>
            <a:r>
              <a:rPr lang="en-US" dirty="0"/>
              <a:t> We use three PTSP controllers to evaluate the maps being evolved. Each controller calculated and followed a different route: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Nearest-first TSP (N</a:t>
            </a:r>
            <a:r>
              <a:rPr lang="en-US" b="1" baseline="-25000" dirty="0"/>
              <a:t>TSP</a:t>
            </a:r>
            <a:r>
              <a:rPr lang="en-US" b="1" dirty="0"/>
              <a:t>): </a:t>
            </a:r>
            <a:r>
              <a:rPr lang="en-US" dirty="0"/>
              <a:t>The order of waypoints is obtained by applying the nearest first algorithm to solve the TSP.</a:t>
            </a:r>
          </a:p>
          <a:p>
            <a:endParaRPr lang="en-US" dirty="0"/>
          </a:p>
          <a:p>
            <a:r>
              <a:rPr lang="en-US" b="1" dirty="0"/>
              <a:t>Distance TSP (D</a:t>
            </a:r>
            <a:r>
              <a:rPr lang="en-US" b="1" baseline="-25000" dirty="0"/>
              <a:t>TSP</a:t>
            </a:r>
            <a:r>
              <a:rPr lang="en-US" b="1" dirty="0"/>
              <a:t>):</a:t>
            </a:r>
            <a:r>
              <a:rPr lang="en-US" dirty="0"/>
              <a:t> The distance between two points is calculated using A*, and the route using the Branch and Bound (B&amp;B) algorithm (regular TSP algorithm).</a:t>
            </a:r>
          </a:p>
          <a:p>
            <a:endParaRPr lang="en-US" dirty="0"/>
          </a:p>
          <a:p>
            <a:r>
              <a:rPr lang="en-US" b="1" dirty="0"/>
              <a:t>Physics TSP (P</a:t>
            </a:r>
            <a:r>
              <a:rPr lang="en-US" b="1" baseline="-25000" dirty="0"/>
              <a:t>TSP</a:t>
            </a:r>
            <a:r>
              <a:rPr lang="en-US" b="1" dirty="0"/>
              <a:t>):</a:t>
            </a:r>
            <a:r>
              <a:rPr lang="en-US" dirty="0"/>
              <a:t> B&amp;B is used to find the route, but the distance between two points is affected by physical parameters such as the expected speed and orientation of the ship at that point.</a:t>
            </a:r>
          </a:p>
        </p:txBody>
      </p:sp>
    </p:spTree>
    <p:extLst>
      <p:ext uri="{BB962C8B-B14F-4D97-AF65-F5344CB8AC3E}">
        <p14:creationId xmlns:p14="http://schemas.microsoft.com/office/powerpoint/2010/main" val="2657329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C30C-D531-2542-99B4-BAFB0E38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maps evolved should have the following property: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The time to complete a map by </a:t>
            </a:r>
            <a:r>
              <a:rPr lang="en-US" b="1" i="1" dirty="0"/>
              <a:t>N</a:t>
            </a:r>
            <a:r>
              <a:rPr lang="en-US" b="1" i="1" baseline="-25000" dirty="0"/>
              <a:t>TSP</a:t>
            </a:r>
            <a:r>
              <a:rPr lang="en-US" i="1" dirty="0"/>
              <a:t> must be longer than </a:t>
            </a:r>
            <a:r>
              <a:rPr lang="en-US" b="1" i="1" dirty="0"/>
              <a:t>D</a:t>
            </a:r>
            <a:r>
              <a:rPr lang="en-US" b="1" i="1" baseline="-25000" dirty="0"/>
              <a:t>TSP</a:t>
            </a:r>
            <a:r>
              <a:rPr lang="en-US" i="1" dirty="0"/>
              <a:t>, that must be also longer than </a:t>
            </a:r>
            <a:r>
              <a:rPr lang="en-US" b="1" i="1" dirty="0"/>
              <a:t>P</a:t>
            </a:r>
            <a:r>
              <a:rPr lang="en-US" b="1" i="1" baseline="-25000" dirty="0"/>
              <a:t>TSP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/>
              <a:t>N</a:t>
            </a:r>
            <a:r>
              <a:rPr lang="en-US" b="1" i="1" baseline="-25000" dirty="0"/>
              <a:t>TSP </a:t>
            </a:r>
            <a:r>
              <a:rPr lang="en-US" i="1" dirty="0"/>
              <a:t>&gt; </a:t>
            </a:r>
            <a:r>
              <a:rPr lang="en-US" b="1" i="1" dirty="0"/>
              <a:t>D</a:t>
            </a:r>
            <a:r>
              <a:rPr lang="en-US" b="1" i="1" baseline="-25000" dirty="0"/>
              <a:t>TSP </a:t>
            </a:r>
            <a:r>
              <a:rPr lang="en-US" i="1" dirty="0"/>
              <a:t>&gt; </a:t>
            </a:r>
            <a:r>
              <a:rPr lang="en-US" b="1" i="1" dirty="0"/>
              <a:t>P</a:t>
            </a:r>
            <a:r>
              <a:rPr lang="en-US" b="1" i="1" baseline="-25000" dirty="0"/>
              <a:t>TSP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model a fitness function that maximizes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</a:t>
            </a:r>
            <a:r>
              <a:rPr lang="en-US" b="1" baseline="-25000" dirty="0"/>
              <a:t>TSP </a:t>
            </a:r>
            <a:r>
              <a:rPr lang="en-US" dirty="0"/>
              <a:t>-</a:t>
            </a:r>
            <a:r>
              <a:rPr lang="en-US" b="1" dirty="0"/>
              <a:t> D</a:t>
            </a:r>
            <a:r>
              <a:rPr lang="en-US" b="1" baseline="-25000" dirty="0"/>
              <a:t>TSP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b="1" baseline="-25000" dirty="0"/>
              <a:t>TSP</a:t>
            </a:r>
            <a:r>
              <a:rPr lang="en-US" dirty="0"/>
              <a:t> - </a:t>
            </a:r>
            <a:r>
              <a:rPr lang="en-US" b="1" dirty="0"/>
              <a:t>P</a:t>
            </a:r>
            <a:r>
              <a:rPr lang="en-US" b="1" baseline="-25000" dirty="0"/>
              <a:t>TSP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(or minimizes the negation of that).</a:t>
            </a:r>
          </a:p>
        </p:txBody>
      </p:sp>
    </p:spTree>
    <p:extLst>
      <p:ext uri="{BB962C8B-B14F-4D97-AF65-F5344CB8AC3E}">
        <p14:creationId xmlns:p14="http://schemas.microsoft.com/office/powerpoint/2010/main" val="88860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24D6C-66B8-ED47-B94E-D500C5D5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29" y="1641254"/>
            <a:ext cx="5751033" cy="41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1E169-7D28-A842-99FE-10DD1666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6299"/>
            <a:ext cx="8283095" cy="31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83760A52-1446-1C4B-925D-7FBC407EC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41763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46ED5-64B6-4A43-B1CF-EA060BC4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05" y="1268782"/>
            <a:ext cx="7486189" cy="5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7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Monte Carlo Tree Search</a:t>
            </a:r>
          </a:p>
          <a:p>
            <a:endParaRPr lang="en-US" sz="2400" dirty="0"/>
          </a:p>
          <a:p>
            <a:r>
              <a:rPr lang="en-US" sz="2400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b="1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1851213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29515" y="5139474"/>
            <a:ext cx="2857284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Sokoban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sokob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4" y="1417638"/>
            <a:ext cx="5229754" cy="4549170"/>
          </a:xfrm>
          <a:prstGeom prst="rect">
            <a:avLst/>
          </a:prstGeom>
        </p:spPr>
      </p:pic>
      <p:pic>
        <p:nvPicPr>
          <p:cNvPr id="7" name="Picture 6" descr="sokoban_lv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69" y="2555015"/>
            <a:ext cx="1702686" cy="17594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844416"/>
            <a:ext cx="8229600" cy="754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2000" i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GB" sz="2000" dirty="0">
                <a:hlinkClick r:id="rId4"/>
              </a:rPr>
              <a:t>https://github.com/GAIGResearch/GVGAI/wiki/VGDL-Language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25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GVGAI Framework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40 </a:t>
            </a:r>
            <a:r>
              <a:rPr lang="en-US" sz="1800" dirty="0" err="1"/>
              <a:t>ms</a:t>
            </a:r>
            <a:r>
              <a:rPr lang="en-US" sz="1800" dirty="0"/>
              <a:t> as budget time per action.</a:t>
            </a:r>
          </a:p>
          <a:p>
            <a:pPr lvl="1"/>
            <a:r>
              <a:rPr lang="en-US" sz="1800" dirty="0"/>
              <a:t>If returns action between 40 and 50ms, NIL is applied.</a:t>
            </a:r>
          </a:p>
          <a:p>
            <a:pPr lvl="1"/>
            <a:r>
              <a:rPr lang="en-US" sz="1800" dirty="0"/>
              <a:t>If returns action after 50ms, the agent is disqualified and loses the game.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748" y="2254888"/>
            <a:ext cx="6601585" cy="3206112"/>
            <a:chOff x="107104" y="2249020"/>
            <a:chExt cx="8761487" cy="4343459"/>
          </a:xfrm>
        </p:grpSpPr>
        <p:pic>
          <p:nvPicPr>
            <p:cNvPr id="8" name="Picture 7" descr="GVGAI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405" y="2251248"/>
              <a:ext cx="5522186" cy="434123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" name="Picture 4" descr="Untitled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4" y="2249020"/>
              <a:ext cx="3791712" cy="432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63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Forward search</a:t>
            </a:r>
            <a:r>
              <a:rPr lang="en-GB" dirty="0"/>
              <a:t> algorithms select the next action to take by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looking ahead </a:t>
            </a:r>
            <a:r>
              <a:rPr lang="en-GB" dirty="0"/>
              <a:t>the states found after applying certain available actions.</a:t>
            </a:r>
          </a:p>
          <a:p>
            <a:endParaRPr lang="en-GB" dirty="0"/>
          </a:p>
          <a:p>
            <a:r>
              <a:rPr lang="en-US" dirty="0"/>
              <a:t>They need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</a:t>
            </a:r>
            <a:r>
              <a:rPr lang="en-US" dirty="0"/>
              <a:t>of the game to simulate these actions.</a:t>
            </a:r>
          </a:p>
          <a:p>
            <a:r>
              <a:rPr lang="en-US" dirty="0"/>
              <a:t>Given a current state </a:t>
            </a:r>
            <a:r>
              <a:rPr lang="en-US" i="1" dirty="0"/>
              <a:t>S</a:t>
            </a:r>
            <a:r>
              <a:rPr lang="en-US" i="1" baseline="-25000" dirty="0"/>
              <a:t>t</a:t>
            </a:r>
            <a:r>
              <a:rPr lang="en-US" dirty="0"/>
              <a:t> and an action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dirty="0"/>
              <a:t> applied from </a:t>
            </a:r>
            <a:r>
              <a:rPr lang="en-US" i="1" dirty="0"/>
              <a:t>S</a:t>
            </a:r>
            <a:r>
              <a:rPr lang="en-US" i="1" baseline="-25000" dirty="0"/>
              <a:t>t</a:t>
            </a:r>
            <a:r>
              <a:rPr lang="en-US" dirty="0"/>
              <a:t>,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forward model </a:t>
            </a:r>
            <a:r>
              <a:rPr lang="en-US" dirty="0"/>
              <a:t>will provide the next state </a:t>
            </a:r>
            <a:r>
              <a:rPr lang="en-US" i="1" dirty="0"/>
              <a:t>s</a:t>
            </a:r>
            <a:r>
              <a:rPr lang="en-US" i="1" baseline="-25000" dirty="0"/>
              <a:t>t+1 </a:t>
            </a:r>
            <a:endParaRPr lang="en-US" i="1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	  S</a:t>
            </a:r>
            <a:r>
              <a:rPr lang="en-US" i="1" baseline="-25000" dirty="0"/>
              <a:t>t,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i="1" dirty="0"/>
              <a:t> 	 		         S</a:t>
            </a:r>
            <a:r>
              <a:rPr lang="en-US" i="1" baseline="-25000" dirty="0"/>
              <a:t>t+1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085544" y="4891073"/>
            <a:ext cx="2520280" cy="711385"/>
            <a:chOff x="3021236" y="4264552"/>
            <a:chExt cx="2520280" cy="711385"/>
          </a:xfrm>
        </p:grpSpPr>
        <p:grpSp>
          <p:nvGrpSpPr>
            <p:cNvPr id="12" name="Group 11"/>
            <p:cNvGrpSpPr/>
            <p:nvPr/>
          </p:nvGrpSpPr>
          <p:grpSpPr>
            <a:xfrm>
              <a:off x="3021236" y="4264552"/>
              <a:ext cx="2520280" cy="711385"/>
              <a:chOff x="4932040" y="3509703"/>
              <a:chExt cx="2520280" cy="711385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4932040" y="4221088"/>
                <a:ext cx="64807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5580112" y="3509703"/>
                <a:ext cx="1872208" cy="711385"/>
                <a:chOff x="5580112" y="3509703"/>
                <a:chExt cx="1872208" cy="711385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580112" y="3509703"/>
                  <a:ext cx="1224136" cy="57606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Forward</a:t>
                  </a:r>
                </a:p>
                <a:p>
                  <a:pPr algn="ctr"/>
                  <a:r>
                    <a:rPr lang="en-GB" dirty="0"/>
                    <a:t>Model</a:t>
                  </a:r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6804248" y="4221088"/>
                  <a:ext cx="648072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" name="Straight Arrow Connector 4"/>
            <p:cNvCxnSpPr/>
            <p:nvPr/>
          </p:nvCxnSpPr>
          <p:spPr>
            <a:xfrm>
              <a:off x="3263705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93444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40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710025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Current set of 100 (single player) games (90 of them public)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40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6256338"/>
            <a:ext cx="8229600" cy="5048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1600" i="1" dirty="0"/>
              <a:t>(Aliens)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Wingdings 2"/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A close up of a black keyboard&#10;&#10;Description automatically generated">
            <a:extLst>
              <a:ext uri="{FF2B5EF4-FFF2-40B4-BE49-F238E27FC236}">
                <a16:creationId xmlns:a16="http://schemas.microsoft.com/office/drawing/2014/main" id="{F887E82A-B7C9-BD4C-A74C-ED22E7B56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80546"/>
            <a:ext cx="7620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52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41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(Butterflies)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B5867-CE9E-324F-BF83-BE156A0F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7620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68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42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424627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(Pac Man)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6AA95-3547-914F-878E-2ACA2B58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18" y="1163830"/>
            <a:ext cx="4541563" cy="51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01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43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Seaquest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875FF-DDD0-E048-9FEF-17137259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08150"/>
            <a:ext cx="7620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35369"/>
          </a:xfrm>
        </p:spPr>
        <p:txBody>
          <a:bodyPr>
            <a:normAutofit/>
          </a:bodyPr>
          <a:lstStyle/>
          <a:p>
            <a:r>
              <a:rPr lang="en-US" sz="2800" b="1" dirty="0"/>
              <a:t>examples/</a:t>
            </a:r>
            <a:r>
              <a:rPr lang="en-US" sz="2800" b="1" dirty="0" err="1"/>
              <a:t>gameDesign</a:t>
            </a:r>
            <a:r>
              <a:rPr lang="en-US" sz="2800" b="1" dirty="0"/>
              <a:t>/ </a:t>
            </a:r>
            <a:r>
              <a:rPr lang="en-US" sz="2800" dirty="0"/>
              <a:t>has version of these games that are parameterizable</a:t>
            </a:r>
          </a:p>
          <a:p>
            <a:r>
              <a:rPr lang="en-US" sz="2800" dirty="0" err="1"/>
              <a:t>SpriteSet</a:t>
            </a:r>
            <a:r>
              <a:rPr lang="en-US" sz="2800" dirty="0"/>
              <a:t> of examples/</a:t>
            </a:r>
            <a:r>
              <a:rPr lang="en-US" sz="2800" dirty="0" err="1"/>
              <a:t>gameDesign</a:t>
            </a:r>
            <a:r>
              <a:rPr lang="en-US" sz="2800" dirty="0"/>
              <a:t>/</a:t>
            </a:r>
            <a:r>
              <a:rPr lang="en-US" sz="2800" dirty="0" err="1"/>
              <a:t>ghostbusters.txt</a:t>
            </a:r>
            <a:endParaRPr lang="en-US" sz="2800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319339"/>
            <a:ext cx="8775700" cy="3073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13565" y="5428093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61019" y="4947091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3560" y="3152439"/>
            <a:ext cx="1108363" cy="6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InteractionSet</a:t>
            </a:r>
            <a:r>
              <a:rPr lang="en-US" sz="2800" dirty="0"/>
              <a:t> can be also parameterized: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4481"/>
            <a:ext cx="8280515" cy="29557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6000" y="4558145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27417" y="5417128"/>
            <a:ext cx="20227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Parameters are defined in a new Set: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1" y="2133599"/>
            <a:ext cx="7913953" cy="4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32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34A0-4F56-9743-8ED9-46375B47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AC1C7-3566-1A4C-B177-FE3CF04E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/>
              <a:t>(sample video)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https://www.youtube.com/watch?v=eXivet4hnF0</a:t>
            </a: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F51C7-35BB-4343-A85D-C313B732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89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GVGAI for Game Design</a:t>
            </a:r>
          </a:p>
        </p:txBody>
      </p:sp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Goal: Given two simulation depths (D1, D2), we want to generate games where agents with D1 win more often than agents with D2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Evolve the parameters of the game Aliens in order to </a:t>
            </a:r>
            <a:r>
              <a:rPr lang="en-US" dirty="0" err="1"/>
              <a:t>favour</a:t>
            </a:r>
            <a:r>
              <a:rPr lang="en-US" dirty="0"/>
              <a:t>: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long simulation depth vs short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short simulation depth vs long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How do those games look like? What game parameters </a:t>
            </a:r>
            <a:r>
              <a:rPr lang="en-US" dirty="0" err="1"/>
              <a:t>favour</a:t>
            </a:r>
            <a:r>
              <a:rPr lang="en-US" dirty="0"/>
              <a:t> for good reactive agents / longer look-</a:t>
            </a:r>
            <a:r>
              <a:rPr lang="en-US" dirty="0" err="1"/>
              <a:t>aheads</a:t>
            </a:r>
            <a:r>
              <a:rPr lang="en-US" dirty="0"/>
              <a:t>?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0" name="Shape 8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434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Parameter (search) Space:</a:t>
            </a:r>
            <a:endParaRPr/>
          </a:p>
        </p:txBody>
      </p:sp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2695638"/>
            <a:ext cx="81915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753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50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Simulate episodes of experience from the current state using the model: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Until reaching a terminal state (game end) or a predefined depth (i.e. the end of a chess game may be many plies ahead!)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990645"/>
            <a:ext cx="6375834" cy="34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313300" y="1342100"/>
            <a:ext cx="8929500" cy="4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Algorithm: </a:t>
            </a:r>
            <a:r>
              <a:rPr lang="en-US" sz="3000" b="1" dirty="0"/>
              <a:t>N-Tuple Bandit EA</a:t>
            </a:r>
            <a:endParaRPr sz="3000" b="1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Fitness function:</a:t>
            </a:r>
            <a:endParaRPr sz="3000" dirty="0"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1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2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75" y="2086050"/>
            <a:ext cx="4782875" cy="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49" y="5842950"/>
            <a:ext cx="4744002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48" y="6282200"/>
            <a:ext cx="8191927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3096" y="5219125"/>
            <a:ext cx="7738178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3663" y="3949113"/>
            <a:ext cx="6089675" cy="49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3844" y="4771722"/>
            <a:ext cx="6089305" cy="49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07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Agent: Rolling Horizon Evolutionary Algorithm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20, D</a:t>
            </a:r>
            <a:r>
              <a:rPr lang="en-US" baseline="-25000"/>
              <a:t>2</a:t>
            </a:r>
            <a:r>
              <a:rPr lang="en-US"/>
              <a:t> = 5 (20-5)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5, D</a:t>
            </a:r>
            <a:r>
              <a:rPr lang="en-US" baseline="-25000"/>
              <a:t>2</a:t>
            </a:r>
            <a:r>
              <a:rPr lang="en-US"/>
              <a:t> = 20 (5-20)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10000 evaluations each.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Neighbours: 100; k-explore: sqrt(2)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Validation: 20 games played with D</a:t>
            </a:r>
            <a:r>
              <a:rPr lang="en-US" baseline="-25000"/>
              <a:t>1 </a:t>
            </a:r>
            <a:r>
              <a:rPr lang="en-US"/>
              <a:t>and D</a:t>
            </a:r>
            <a:r>
              <a:rPr lang="en-US" baseline="-25000"/>
              <a:t>2</a:t>
            </a:r>
            <a:r>
              <a:rPr lang="en-US"/>
              <a:t>, with 20 different fixed seeds.</a:t>
            </a:r>
            <a:endParaRPr/>
          </a:p>
        </p:txBody>
      </p:sp>
      <p:sp>
        <p:nvSpPr>
          <p:cNvPr id="828" name="Shape 8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9928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 runs, cumulated average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03275"/>
            <a:ext cx="4057551" cy="30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350" y="1981171"/>
            <a:ext cx="4094174" cy="314361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11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(20-5)</a:t>
            </a:r>
            <a:endParaRPr/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03325"/>
            <a:ext cx="8229599" cy="26513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8" name="Shape 878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61.65 (0.92)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101.85 (4.45)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65.45 (1.17)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133.65 (1.79)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9" name="Shape 8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9675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(20-5) Sample</a:t>
            </a:r>
            <a:endParaRPr/>
          </a:p>
        </p:txBody>
      </p:sp>
      <p:pic>
        <p:nvPicPr>
          <p:cNvPr id="6" name="20-5byRHEA20">
            <a:hlinkClick r:id="" action="ppaction://media"/>
            <a:extLst>
              <a:ext uri="{FF2B5EF4-FFF2-40B4-BE49-F238E27FC236}">
                <a16:creationId xmlns:a16="http://schemas.microsoft.com/office/drawing/2014/main" id="{A3F7AD07-EAC9-AF4E-86F1-ED9F89BEE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344" y="2062716"/>
            <a:ext cx="8577664" cy="3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(5-20)</a:t>
            </a:r>
            <a:endParaRPr/>
          </a:p>
        </p:txBody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graphicFrame>
        <p:nvGraphicFramePr>
          <p:cNvPr id="894" name="Shape 894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29.05 (4.19)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98.8 (8.28)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124.7 (0.84)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344.55 (14.38)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91400"/>
            <a:ext cx="8229599" cy="2623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370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(5-20) Sample</a:t>
            </a:r>
            <a:endParaRPr/>
          </a:p>
        </p:txBody>
      </p:sp>
      <p:sp>
        <p:nvSpPr>
          <p:cNvPr id="903" name="Shape 9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5-20byRHEA5">
            <a:hlinkClick r:id="" action="ppaction://media"/>
            <a:extLst>
              <a:ext uri="{FF2B5EF4-FFF2-40B4-BE49-F238E27FC236}">
                <a16:creationId xmlns:a16="http://schemas.microsoft.com/office/drawing/2014/main" id="{B442B65C-1196-1C4D-8D5F-364226E90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413" y="2062716"/>
            <a:ext cx="8858003" cy="34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3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261F-A2E7-EC40-8A2D-F1935B37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1F76-E373-6141-B073-003C70BEB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 took 3 GVGAI games and exposed their parameters to define a search game space around them.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48AF4-FE13-E94C-80BF-053DB8D6F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90" y="2782791"/>
            <a:ext cx="3471110" cy="1574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C04FB-1483-E94A-B6D4-679537BE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78" y="2785029"/>
            <a:ext cx="3685044" cy="1572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C2F3C9-8BB5-0C40-8E82-8B304A054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82" y="4493873"/>
            <a:ext cx="4447835" cy="126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CBA7-3F8B-5145-BE22-2391CDF3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ADE8D-58DF-2C4E-AC13-23C6A12C1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23242"/>
            <a:ext cx="3970543" cy="1971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9419F-AE17-CC45-9B8A-40243134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59" y="3912358"/>
            <a:ext cx="4055641" cy="1976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A9040-F872-DF49-ADD6-FE2EEE7E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6" y="1526497"/>
            <a:ext cx="4972048" cy="223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08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CBA7-3F8B-5145-BE22-2391CDF3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76F-A4E5-9944-92B4-F7D931A8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points of the search space are automatically evaluated with RHEA.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Progress in score approximates the target trend as the generation number increases.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94ED0-9C09-C242-BA91-05D26B1B4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5" y="3576072"/>
            <a:ext cx="2719317" cy="2040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A1B47-9D58-6A45-9ECA-F1E690AA2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326" y="3576073"/>
            <a:ext cx="2712215" cy="2035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EC765-CE4B-E64E-A9DB-928212F68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72" y="3581403"/>
            <a:ext cx="2712214" cy="203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124"/>
            <a:ext cx="8229600" cy="5398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a </a:t>
            </a:r>
            <a:r>
              <a:rPr lang="en-GB" dirty="0">
                <a:solidFill>
                  <a:srgbClr val="E46C0A"/>
                </a:solidFill>
              </a:rPr>
              <a:t>simulation policy </a:t>
            </a:r>
            <a:r>
              <a:rPr lang="en-GB" dirty="0">
                <a:latin typeface="Symbol" panose="05050102010706020507" pitchFamily="18" charset="2"/>
              </a:rPr>
              <a:t>p, </a:t>
            </a:r>
            <a:r>
              <a:rPr lang="en-GB" dirty="0">
                <a:latin typeface="+mj-lt"/>
              </a:rPr>
              <a:t>that picks actions uniformly at random:</a:t>
            </a: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2132855"/>
            <a:ext cx="3384376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Iteratively, apply K episodes (iterations) from each one of the M actions.</a:t>
            </a:r>
          </a:p>
          <a:p>
            <a:r>
              <a:rPr lang="en-GB" dirty="0"/>
              <a:t>Select the action at each step uniformly at random, random until reaching terminal state or pre-defined depth.</a:t>
            </a:r>
          </a:p>
          <a:p>
            <a:r>
              <a:rPr lang="en-GB" dirty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>
                <a:sym typeface="Wingdings" panose="05000000000000000000" pitchFamily="2" charset="2"/>
              </a:rPr>
              <a:t>Pick the action that leads to the highest average reward after K*M episodes.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16" y="2243980"/>
            <a:ext cx="4268442" cy="40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CBA7-3F8B-5145-BE22-2391CDF3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76F-A4E5-9944-92B4-F7D931A8B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03514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 validate the approach with MCTS on the optimised games.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1160B-5348-F043-93C2-B17AB634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572" y="3032628"/>
            <a:ext cx="2699970" cy="2024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79C65-4DD9-EA46-AC81-443657926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29" y="3032629"/>
            <a:ext cx="2699971" cy="2024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B2236-B46F-4240-BE40-E238CC810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5" y="3033666"/>
            <a:ext cx="2699970" cy="20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9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and Bounds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81690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Is picking actions at random the best strategy? </a:t>
            </a:r>
          </a:p>
          <a:p>
            <a:pPr marL="0" indent="0">
              <a:buNone/>
            </a:pPr>
            <a:r>
              <a:rPr lang="en-GB" dirty="0"/>
              <a:t>Should we give to all actions the same amount of trials? </a:t>
            </a:r>
          </a:p>
          <a:p>
            <a:pPr marL="0" indent="0">
              <a:buNone/>
            </a:pPr>
            <a:r>
              <a:rPr lang="en-GB" dirty="0"/>
              <a:t>We are treating all actions as equal, although ones might be clearly better than others. But then, what is the best policy?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Multi-armed Bandit Problem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00" y="4234543"/>
            <a:ext cx="2645600" cy="21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87AC-499D-3A42-BE23-BF1D5052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Multi-armed Bandit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C5D6F-C30A-B842-887A-31E1A5B3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7690"/>
            <a:ext cx="8229600" cy="2264229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A multi-armed bandit is a tuple &lt; A, R &gt;.</a:t>
            </a:r>
          </a:p>
          <a:p>
            <a:r>
              <a:rPr lang="en-GB" dirty="0"/>
              <a:t>A is a known set of actions (arms).</a:t>
            </a:r>
          </a:p>
          <a:p>
            <a:r>
              <a:rPr lang="en-GB" dirty="0"/>
              <a:t>Set of unknown distributions {R1, R2, … RN} of rewards, one per action.</a:t>
            </a:r>
          </a:p>
          <a:p>
            <a:r>
              <a:rPr lang="en-GB" dirty="0"/>
              <a:t>Played iteratively, during H action selections.</a:t>
            </a:r>
          </a:p>
          <a:p>
            <a:r>
              <a:rPr lang="en-GB" dirty="0"/>
              <a:t>Mean values of these reward distributions: x1, x2, …, </a:t>
            </a:r>
            <a:r>
              <a:rPr lang="en-GB" dirty="0" err="1"/>
              <a:t>xN</a:t>
            </a:r>
            <a:endParaRPr lang="en-GB" dirty="0"/>
          </a:p>
          <a:p>
            <a:r>
              <a:rPr lang="en-GB" dirty="0"/>
              <a:t>The goal is to maximize the sum of rewards (minimizing the loss).</a:t>
            </a:r>
          </a:p>
          <a:p>
            <a:r>
              <a:rPr lang="en-GB" dirty="0"/>
              <a:t>Each action is pulling one lever. How do you choose?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781FD-6F0F-9543-B960-7EC5EA109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79" y="1384981"/>
            <a:ext cx="2944041" cy="24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and Bounds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8351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</a:t>
            </a:r>
            <a:r>
              <a:rPr lang="en-GB" dirty="0" err="1"/>
              <a:t>alance</a:t>
            </a:r>
            <a:r>
              <a:rPr lang="en-GB" dirty="0"/>
              <a:t> between exploration and exploitation.</a:t>
            </a:r>
            <a:endParaRPr lang="en-US" dirty="0"/>
          </a:p>
          <a:p>
            <a:pPr lvl="1"/>
            <a:r>
              <a:rPr lang="en-US" dirty="0">
                <a:solidFill>
                  <a:srgbClr val="E46C0A"/>
                </a:solidFill>
              </a:rPr>
              <a:t>Exploitation: </a:t>
            </a:r>
            <a:r>
              <a:rPr lang="en-US" dirty="0"/>
              <a:t>Make the best decision based on current information.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Exploration: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Gather more information about the environment. This is, not choosing the best action found so far.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objective is gather enough information to make the best overall decision.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98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2100</TotalTime>
  <Words>2709</Words>
  <Application>Microsoft Macintosh PowerPoint</Application>
  <PresentationFormat>On-screen Show (4:3)</PresentationFormat>
  <Paragraphs>468</Paragraphs>
  <Slides>60</Slides>
  <Notes>12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Symbol</vt:lpstr>
      <vt:lpstr>Wingdings 2</vt:lpstr>
      <vt:lpstr>Black</vt:lpstr>
      <vt:lpstr>IGGI Game Design Part II Monte Carlo Tree Search</vt:lpstr>
      <vt:lpstr>Contents</vt:lpstr>
      <vt:lpstr>Contents</vt:lpstr>
      <vt:lpstr>Simulation-based Search</vt:lpstr>
      <vt:lpstr>Simulation-based Search</vt:lpstr>
      <vt:lpstr>Flat Monte Carlo</vt:lpstr>
      <vt:lpstr>Regret and Bounds</vt:lpstr>
      <vt:lpstr>The Multi-armed Bandit Problem</vt:lpstr>
      <vt:lpstr>Regret and Bounds</vt:lpstr>
      <vt:lpstr>UCB1</vt:lpstr>
      <vt:lpstr>Flat UCB</vt:lpstr>
      <vt:lpstr>Building a Search Tree</vt:lpstr>
      <vt:lpstr>Simulation-Based Search: Building a tree </vt:lpstr>
      <vt:lpstr>Monte Carlo Tree Search</vt:lpstr>
      <vt:lpstr>Monte Carlo Tree Search</vt:lpstr>
      <vt:lpstr>Monte Carlo Tree Search</vt:lpstr>
      <vt:lpstr>Advantages of Monte Carlo Tree Search</vt:lpstr>
      <vt:lpstr>Contents</vt:lpstr>
      <vt:lpstr>The Physical Travelling Salesman Problem</vt:lpstr>
      <vt:lpstr>The Physical Travelling Salesman Problem</vt:lpstr>
      <vt:lpstr>Requirements</vt:lpstr>
      <vt:lpstr>Solving the PTSP – Score function</vt:lpstr>
      <vt:lpstr>Short-term and Long-term planning</vt:lpstr>
      <vt:lpstr>Short-term and Long-term planning</vt:lpstr>
      <vt:lpstr>Including the route planner</vt:lpstr>
      <vt:lpstr>Improving the route planner</vt:lpstr>
      <vt:lpstr>Improving the route planner</vt:lpstr>
      <vt:lpstr>Long-term vs Short-term</vt:lpstr>
      <vt:lpstr>Solving the PTSP – TSP Solvers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Contents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Parameterizing GVGAI</vt:lpstr>
      <vt:lpstr>Parameterizing GVGAI</vt:lpstr>
      <vt:lpstr>Parameterizing GVGAI</vt:lpstr>
      <vt:lpstr>Parameterizing GVGAI</vt:lpstr>
      <vt:lpstr>Using GVGAI for Game Design</vt:lpstr>
      <vt:lpstr>Experimental Example</vt:lpstr>
      <vt:lpstr>Experimental Example</vt:lpstr>
      <vt:lpstr>Experimental Example</vt:lpstr>
      <vt:lpstr>Training Results</vt:lpstr>
      <vt:lpstr>Evolved Games (20-5)</vt:lpstr>
      <vt:lpstr>Evolved Game (20-5) Sample</vt:lpstr>
      <vt:lpstr>Evolved Games (5-20)</vt:lpstr>
      <vt:lpstr>Evolved Game (5-20) Sample</vt:lpstr>
      <vt:lpstr>Modelling Player Experience</vt:lpstr>
      <vt:lpstr>Modelling Player Experience</vt:lpstr>
      <vt:lpstr>Modelling Player Experience</vt:lpstr>
      <vt:lpstr>Modelling Player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Pérez</cp:lastModifiedBy>
  <cp:revision>79</cp:revision>
  <dcterms:created xsi:type="dcterms:W3CDTF">2010-04-12T23:12:02Z</dcterms:created>
  <dcterms:modified xsi:type="dcterms:W3CDTF">2019-06-03T17:24:50Z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